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alibri (MS)" charset="1" panose="020F0502020204030204"/>
      <p:regular r:id="rId30"/>
    </p:embeddedFont>
    <p:embeddedFont>
      <p:font typeface="Georgia Pro" charset="1" panose="02040502050405020303"/>
      <p:regular r:id="rId31"/>
    </p:embeddedFont>
    <p:embeddedFont>
      <p:font typeface="Helvetica" charset="1" panose="020B0504020202020204"/>
      <p:regular r:id="rId32"/>
    </p:embeddedFont>
    <p:embeddedFont>
      <p:font typeface="Georgia Pro Bold" charset="1" panose="02040802050405020203"/>
      <p:regular r:id="rId33"/>
    </p:embeddedFont>
    <p:embeddedFont>
      <p:font typeface="Helvetica Bold" charset="1" panose="020B0704020202030204"/>
      <p:regular r:id="rId34"/>
    </p:embeddedFont>
    <p:embeddedFont>
      <p:font typeface="Georgia Pro Bold Italics" charset="1" panose="02040802050405090203"/>
      <p:regular r:id="rId35"/>
    </p:embeddedFont>
    <p:embeddedFont>
      <p:font typeface="Helvetica World" charset="1" panose="020B0500040000020004"/>
      <p:regular r:id="rId36"/>
    </p:embeddedFont>
    <p:embeddedFont>
      <p:font typeface="Helvetica World Bold" charset="1" panose="020B0800040000020004"/>
      <p:regular r:id="rId37"/>
    </p:embeddedFont>
    <p:embeddedFont>
      <p:font typeface="Georgia Bold" charset="1" panose="02040802050405020203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svg" Type="http://schemas.openxmlformats.org/officeDocument/2006/relationships/image"/><Relationship Id="rId4" Target="../media/aAG0oa-G78A.m4a" Type="http://schemas.microsoft.com/office/2007/relationships/media"/><Relationship Id="rId5" Target="../media/aAG0oa-G78A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MyXdt4.mp4" Type="http://schemas.openxmlformats.org/officeDocument/2006/relationships/video"/><Relationship Id="rId4" Target="../media/VAG0yMyXdt4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MyXdt4.mp4" Type="http://schemas.openxmlformats.org/officeDocument/2006/relationships/video"/><Relationship Id="rId4" Target="../media/VAG0yMyXdt4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MyXdt4.mp4" Type="http://schemas.openxmlformats.org/officeDocument/2006/relationships/video"/><Relationship Id="rId4" Target="../media/VAG0yMyXdt4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0yCQAyp0.mp4" Type="http://schemas.openxmlformats.org/officeDocument/2006/relationships/video"/><Relationship Id="rId4" Target="../media/VAG0yCQAyp0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0yCQAyp0.mp4" Type="http://schemas.openxmlformats.org/officeDocument/2006/relationships/video"/><Relationship Id="rId4" Target="../media/VAG0yCQAyp0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MyXdt4.mp4" Type="http://schemas.openxmlformats.org/officeDocument/2006/relationships/video"/><Relationship Id="rId4" Target="../media/VAG0yMyXdt4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MyXdt4.mp4" Type="http://schemas.openxmlformats.org/officeDocument/2006/relationships/video"/><Relationship Id="rId4" Target="../media/VAG0yMyXdt4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MyXdt4.mp4" Type="http://schemas.openxmlformats.org/officeDocument/2006/relationships/video"/><Relationship Id="rId4" Target="../media/VAG0yMyXdt4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0yMyXdt4.mp4" Type="http://schemas.openxmlformats.org/officeDocument/2006/relationships/video"/><Relationship Id="rId4" Target="../media/VAG0yMyXdt4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041" y="5875503"/>
            <a:ext cx="9135915" cy="87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Python – Functions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82" y="3452361"/>
            <a:ext cx="16040346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 @ UL - Python and ML Foundations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53099.7120" end="553123.726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32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4605.3630" end="12854.385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7145.6150" end="11356.385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8643.6150" end="2322.62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81287" y="3431777"/>
            <a:ext cx="3516400" cy="596095"/>
            <a:chOff x="0" y="0"/>
            <a:chExt cx="926130" cy="1569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6130" cy="156996"/>
            </a:xfrm>
            <a:custGeom>
              <a:avLst/>
              <a:gdLst/>
              <a:ahLst/>
              <a:cxnLst/>
              <a:rect r="r" b="b" t="t" l="l"/>
              <a:pathLst>
                <a:path h="156996" w="926130">
                  <a:moveTo>
                    <a:pt x="0" y="0"/>
                  </a:moveTo>
                  <a:lnTo>
                    <a:pt x="926130" y="0"/>
                  </a:lnTo>
                  <a:lnTo>
                    <a:pt x="926130" y="156996"/>
                  </a:lnTo>
                  <a:lnTo>
                    <a:pt x="0" y="1569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26130" cy="204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63345" y="1351889"/>
            <a:ext cx="4637961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Parameters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345" y="2497776"/>
            <a:ext cx="5843204" cy="1988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  <a:r>
              <a:rPr lang="en-US" sz="3600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# Function definition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def foo(param1, param2): 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</a:t>
            </a:r>
            <a:r>
              <a:rPr lang="en-US" sz="3600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# Do something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89993" y="1351889"/>
            <a:ext cx="101655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vs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97049" y="1351889"/>
            <a:ext cx="4358521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Arguments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3345" y="5153025"/>
            <a:ext cx="10902315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 lang="en-US" sz="3600" strike="noStrike" u="none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3600" strike="noStrike" u="none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# Call the function</a:t>
            </a:r>
          </a:p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foo(10, 20)</a:t>
            </a:r>
            <a:r>
              <a:rPr lang="en-US" sz="3600" strike="noStrike" u="none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 # example arguments i.e., actual values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06549" y="3496758"/>
            <a:ext cx="7927896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# parameters are placeholder variables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84906" y="5573819"/>
            <a:ext cx="1381345" cy="596095"/>
            <a:chOff x="0" y="0"/>
            <a:chExt cx="363811" cy="1569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3811" cy="156996"/>
            </a:xfrm>
            <a:custGeom>
              <a:avLst/>
              <a:gdLst/>
              <a:ahLst/>
              <a:cxnLst/>
              <a:rect r="r" b="b" t="t" l="l"/>
              <a:pathLst>
                <a:path h="156996" w="363811">
                  <a:moveTo>
                    <a:pt x="0" y="0"/>
                  </a:moveTo>
                  <a:lnTo>
                    <a:pt x="363811" y="0"/>
                  </a:lnTo>
                  <a:lnTo>
                    <a:pt x="363811" y="156996"/>
                  </a:lnTo>
                  <a:lnTo>
                    <a:pt x="0" y="1569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63811" cy="204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6" y="2497776"/>
            <a:ext cx="15590520" cy="473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  <a:r>
              <a:rPr lang="en-US" sz="3600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# Function definition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def foo(param1, param2):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return param1 + param2 </a:t>
            </a:r>
            <a:r>
              <a:rPr lang="en-US" sz="3600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# result of function returned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  <a:r>
              <a:rPr lang="en-US" sz="3600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# Call the function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result  = foo(10, 20) </a:t>
            </a:r>
            <a:r>
              <a:rPr lang="en-US" sz="3600">
                <a:solidFill>
                  <a:srgbClr val="548235"/>
                </a:solidFill>
                <a:latin typeface="Helvetica"/>
                <a:ea typeface="Helvetica"/>
                <a:cs typeface="Helvetica"/>
                <a:sym typeface="Helvetica"/>
              </a:rPr>
              <a:t># result stored in variable, `result`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99895" y="3933186"/>
            <a:ext cx="1366964" cy="535124"/>
            <a:chOff x="0" y="0"/>
            <a:chExt cx="360023" cy="1409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0023" cy="140938"/>
            </a:xfrm>
            <a:custGeom>
              <a:avLst/>
              <a:gdLst/>
              <a:ahLst/>
              <a:cxnLst/>
              <a:rect r="r" b="b" t="t" l="l"/>
              <a:pathLst>
                <a:path h="140938" w="360023">
                  <a:moveTo>
                    <a:pt x="0" y="0"/>
                  </a:moveTo>
                  <a:lnTo>
                    <a:pt x="360023" y="0"/>
                  </a:lnTo>
                  <a:lnTo>
                    <a:pt x="360023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60023" cy="188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The </a:t>
            </a:r>
            <a:r>
              <a:rPr lang="en-US" b="true" sz="6000" i="tru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return</a:t>
            </a:r>
            <a:r>
              <a:rPr lang="en-US" sz="6000" b="tru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Statement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500791" y="4339388"/>
            <a:ext cx="392081" cy="1275488"/>
          </a:xfrm>
          <a:prstGeom prst="line">
            <a:avLst/>
          </a:prstGeom>
          <a:ln cap="flat" w="76200">
            <a:solidFill>
              <a:srgbClr val="000000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4038.81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304903" y="2907250"/>
            <a:ext cx="7162116" cy="1671972"/>
            <a:chOff x="0" y="0"/>
            <a:chExt cx="1886318" cy="4403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6319" cy="440355"/>
            </a:xfrm>
            <a:custGeom>
              <a:avLst/>
              <a:gdLst/>
              <a:ahLst/>
              <a:cxnLst/>
              <a:rect r="r" b="b" t="t" l="l"/>
              <a:pathLst>
                <a:path h="440355" w="1886319">
                  <a:moveTo>
                    <a:pt x="0" y="0"/>
                  </a:moveTo>
                  <a:lnTo>
                    <a:pt x="1886319" y="0"/>
                  </a:lnTo>
                  <a:lnTo>
                    <a:pt x="1886319" y="440355"/>
                  </a:lnTo>
                  <a:lnTo>
                    <a:pt x="0" y="4403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86318" cy="487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6847.319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051766" y="5458226"/>
            <a:ext cx="1117412" cy="368756"/>
            <a:chOff x="0" y="0"/>
            <a:chExt cx="294298" cy="97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4298" cy="97121"/>
            </a:xfrm>
            <a:custGeom>
              <a:avLst/>
              <a:gdLst/>
              <a:ahLst/>
              <a:cxnLst/>
              <a:rect r="r" b="b" t="t" l="l"/>
              <a:pathLst>
                <a:path h="97121" w="294298">
                  <a:moveTo>
                    <a:pt x="0" y="0"/>
                  </a:moveTo>
                  <a:lnTo>
                    <a:pt x="294298" y="0"/>
                  </a:lnTo>
                  <a:lnTo>
                    <a:pt x="294298" y="97121"/>
                  </a:lnTo>
                  <a:lnTo>
                    <a:pt x="0" y="97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94298" cy="14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0100"/>
            <a:ext cx="18288000" cy="8686800"/>
          </a:xfrm>
          <a:custGeom>
            <a:avLst/>
            <a:gdLst/>
            <a:ahLst/>
            <a:cxnLst/>
            <a:rect r="r" b="b" t="t" l="l"/>
            <a:pathLst>
              <a:path h="8686800" w="18288000">
                <a:moveTo>
                  <a:pt x="0" y="0"/>
                </a:moveTo>
                <a:lnTo>
                  <a:pt x="18288000" y="0"/>
                </a:lnTo>
                <a:lnTo>
                  <a:pt x="18288000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8847" y="1810612"/>
            <a:ext cx="1300408" cy="1300408"/>
          </a:xfrm>
          <a:custGeom>
            <a:avLst/>
            <a:gdLst/>
            <a:ahLst/>
            <a:cxnLst/>
            <a:rect r="r" b="b" t="t" l="l"/>
            <a:pathLst>
              <a:path h="1300408" w="1300408">
                <a:moveTo>
                  <a:pt x="0" y="0"/>
                </a:moveTo>
                <a:lnTo>
                  <a:pt x="1300408" y="0"/>
                </a:lnTo>
                <a:lnTo>
                  <a:pt x="1300408" y="1300408"/>
                </a:lnTo>
                <a:lnTo>
                  <a:pt x="0" y="1300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64471" y="5985058"/>
            <a:ext cx="1782884" cy="396484"/>
            <a:chOff x="0" y="0"/>
            <a:chExt cx="469566" cy="1044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9566" cy="104424"/>
            </a:xfrm>
            <a:custGeom>
              <a:avLst/>
              <a:gdLst/>
              <a:ahLst/>
              <a:cxnLst/>
              <a:rect r="r" b="b" t="t" l="l"/>
              <a:pathLst>
                <a:path h="104424" w="469566">
                  <a:moveTo>
                    <a:pt x="0" y="0"/>
                  </a:moveTo>
                  <a:lnTo>
                    <a:pt x="469566" y="0"/>
                  </a:lnTo>
                  <a:lnTo>
                    <a:pt x="469566" y="104424"/>
                  </a:lnTo>
                  <a:lnTo>
                    <a:pt x="0" y="104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69566" cy="152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64471" y="5985058"/>
            <a:ext cx="1782884" cy="396484"/>
            <a:chOff x="0" y="0"/>
            <a:chExt cx="469566" cy="1044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9566" cy="104424"/>
            </a:xfrm>
            <a:custGeom>
              <a:avLst/>
              <a:gdLst/>
              <a:ahLst/>
              <a:cxnLst/>
              <a:rect r="r" b="b" t="t" l="l"/>
              <a:pathLst>
                <a:path h="104424" w="469566">
                  <a:moveTo>
                    <a:pt x="0" y="0"/>
                  </a:moveTo>
                  <a:lnTo>
                    <a:pt x="469566" y="0"/>
                  </a:lnTo>
                  <a:lnTo>
                    <a:pt x="469566" y="104424"/>
                  </a:lnTo>
                  <a:lnTo>
                    <a:pt x="0" y="104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69566" cy="152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96470" y="5985058"/>
            <a:ext cx="3945668" cy="396484"/>
            <a:chOff x="0" y="0"/>
            <a:chExt cx="1039188" cy="1044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9188" cy="104424"/>
            </a:xfrm>
            <a:custGeom>
              <a:avLst/>
              <a:gdLst/>
              <a:ahLst/>
              <a:cxnLst/>
              <a:rect r="r" b="b" t="t" l="l"/>
              <a:pathLst>
                <a:path h="104424" w="1039188">
                  <a:moveTo>
                    <a:pt x="0" y="0"/>
                  </a:moveTo>
                  <a:lnTo>
                    <a:pt x="1039188" y="0"/>
                  </a:lnTo>
                  <a:lnTo>
                    <a:pt x="1039188" y="104424"/>
                  </a:lnTo>
                  <a:lnTo>
                    <a:pt x="0" y="104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39188" cy="152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789813" y="5311956"/>
            <a:ext cx="1263010" cy="120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533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345" y="2996261"/>
            <a:ext cx="11301259" cy="2147239"/>
          </a:xfrm>
          <a:custGeom>
            <a:avLst/>
            <a:gdLst/>
            <a:ahLst/>
            <a:cxnLst/>
            <a:rect r="r" b="b" t="t" l="l"/>
            <a:pathLst>
              <a:path h="2147239" w="11301259">
                <a:moveTo>
                  <a:pt x="0" y="0"/>
                </a:moveTo>
                <a:lnTo>
                  <a:pt x="11301259" y="0"/>
                </a:lnTo>
                <a:lnTo>
                  <a:pt x="11301259" y="2147239"/>
                </a:lnTo>
                <a:lnTo>
                  <a:pt x="0" y="2147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984648" y="5124450"/>
            <a:ext cx="5993136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84537" y="748699"/>
            <a:ext cx="1648207" cy="1983619"/>
          </a:xfrm>
          <a:custGeom>
            <a:avLst/>
            <a:gdLst/>
            <a:ahLst/>
            <a:cxnLst/>
            <a:rect r="r" b="b" t="t" l="l"/>
            <a:pathLst>
              <a:path h="1983619" w="1648207">
                <a:moveTo>
                  <a:pt x="0" y="0"/>
                </a:moveTo>
                <a:lnTo>
                  <a:pt x="1648207" y="0"/>
                </a:lnTo>
                <a:lnTo>
                  <a:pt x="1648207" y="1983619"/>
                </a:lnTo>
                <a:lnTo>
                  <a:pt x="0" y="198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dict.items()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8735" y="6462878"/>
            <a:ext cx="967053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Returns a list of key-value pair tuples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7686232" y="3973634"/>
            <a:ext cx="1457768" cy="0"/>
          </a:xfrm>
          <a:prstGeom prst="line">
            <a:avLst/>
          </a:prstGeom>
          <a:ln cap="flat" w="76200">
            <a:solidFill>
              <a:srgbClr val="023725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  <p:transition spd="fast">
    <p:circl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0100"/>
            <a:ext cx="18288000" cy="8686800"/>
          </a:xfrm>
          <a:custGeom>
            <a:avLst/>
            <a:gdLst/>
            <a:ahLst/>
            <a:cxnLst/>
            <a:rect r="r" b="b" t="t" l="l"/>
            <a:pathLst>
              <a:path h="8686800" w="18288000">
                <a:moveTo>
                  <a:pt x="0" y="0"/>
                </a:moveTo>
                <a:lnTo>
                  <a:pt x="18288000" y="0"/>
                </a:lnTo>
                <a:lnTo>
                  <a:pt x="18288000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8847" y="1810612"/>
            <a:ext cx="1300408" cy="1300408"/>
          </a:xfrm>
          <a:custGeom>
            <a:avLst/>
            <a:gdLst/>
            <a:ahLst/>
            <a:cxnLst/>
            <a:rect r="r" b="b" t="t" l="l"/>
            <a:pathLst>
              <a:path h="1300408" w="1300408">
                <a:moveTo>
                  <a:pt x="0" y="0"/>
                </a:moveTo>
                <a:lnTo>
                  <a:pt x="1300408" y="0"/>
                </a:lnTo>
                <a:lnTo>
                  <a:pt x="1300408" y="1300408"/>
                </a:lnTo>
                <a:lnTo>
                  <a:pt x="0" y="1300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34357" y="4962525"/>
            <a:ext cx="1263010" cy="178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  <a:spcBef>
                <a:spcPct val="0"/>
              </a:spcBef>
            </a:pPr>
            <a:r>
              <a:rPr lang="en-US" b="true" sz="9699">
                <a:solidFill>
                  <a:srgbClr val="00533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382710" y="5985058"/>
            <a:ext cx="3917940" cy="396484"/>
            <a:chOff x="0" y="0"/>
            <a:chExt cx="1031885" cy="1044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1885" cy="104424"/>
            </a:xfrm>
            <a:custGeom>
              <a:avLst/>
              <a:gdLst/>
              <a:ahLst/>
              <a:cxnLst/>
              <a:rect r="r" b="b" t="t" l="l"/>
              <a:pathLst>
                <a:path h="104424" w="1031885">
                  <a:moveTo>
                    <a:pt x="0" y="0"/>
                  </a:moveTo>
                  <a:lnTo>
                    <a:pt x="1031885" y="0"/>
                  </a:lnTo>
                  <a:lnTo>
                    <a:pt x="1031885" y="104424"/>
                  </a:lnTo>
                  <a:lnTo>
                    <a:pt x="0" y="104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31885" cy="152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med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 Pro"/>
                <a:ea typeface="Georgia Pro"/>
                <a:cs typeface="Georgia Pro"/>
                <a:sym typeface="Georgia Pro"/>
              </a:rPr>
              <a:t>Functions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28049"/>
            <a:ext cx="11965934" cy="56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Package Your Power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06627" y="5468352"/>
            <a:ext cx="9309754" cy="2666654"/>
            <a:chOff x="0" y="0"/>
            <a:chExt cx="12413006" cy="3555538"/>
          </a:xfrm>
        </p:grpSpPr>
        <p:sp>
          <p:nvSpPr>
            <p:cNvPr name="Freeform 8" id="8" descr="A blue and yellow snake logo  AI-generated content may be incorrect."/>
            <p:cNvSpPr/>
            <p:nvPr/>
          </p:nvSpPr>
          <p:spPr>
            <a:xfrm flipH="false" flipV="false" rot="0">
              <a:off x="0" y="0"/>
              <a:ext cx="12412980" cy="3555492"/>
            </a:xfrm>
            <a:custGeom>
              <a:avLst/>
              <a:gdLst/>
              <a:ahLst/>
              <a:cxnLst/>
              <a:rect r="r" b="b" t="t" l="l"/>
              <a:pathLst>
                <a:path h="3555492" w="12412980">
                  <a:moveTo>
                    <a:pt x="0" y="0"/>
                  </a:moveTo>
                  <a:lnTo>
                    <a:pt x="12412980" y="0"/>
                  </a:lnTo>
                  <a:lnTo>
                    <a:pt x="12412980" y="3555492"/>
                  </a:lnTo>
                  <a:lnTo>
                    <a:pt x="0" y="3555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243" r="0" b="-40437"/>
              </a:stretch>
            </a:blipFill>
          </p:spPr>
        </p:sp>
      </p:grpSp>
    </p:spTree>
  </p:cSld>
  <p:clrMapOvr>
    <a:masterClrMapping/>
  </p:clrMapOvr>
  <p:transition spd="med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84537" y="748699"/>
            <a:ext cx="1648207" cy="1983619"/>
          </a:xfrm>
          <a:custGeom>
            <a:avLst/>
            <a:gdLst/>
            <a:ahLst/>
            <a:cxnLst/>
            <a:rect r="r" b="b" t="t" l="l"/>
            <a:pathLst>
              <a:path h="1983619" w="1648207">
                <a:moveTo>
                  <a:pt x="0" y="0"/>
                </a:moveTo>
                <a:lnTo>
                  <a:pt x="1648207" y="0"/>
                </a:lnTo>
                <a:lnTo>
                  <a:pt x="1648207" y="1983619"/>
                </a:lnTo>
                <a:lnTo>
                  <a:pt x="0" y="198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3345" y="2629067"/>
            <a:ext cx="11301259" cy="3983694"/>
          </a:xfrm>
          <a:custGeom>
            <a:avLst/>
            <a:gdLst/>
            <a:ahLst/>
            <a:cxnLst/>
            <a:rect r="r" b="b" t="t" l="l"/>
            <a:pathLst>
              <a:path h="3983694" w="11301259">
                <a:moveTo>
                  <a:pt x="0" y="0"/>
                </a:moveTo>
                <a:lnTo>
                  <a:pt x="11301259" y="0"/>
                </a:lnTo>
                <a:lnTo>
                  <a:pt x="11301259" y="3983694"/>
                </a:lnTo>
                <a:lnTo>
                  <a:pt x="0" y="3983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6249695" y="2955318"/>
            <a:ext cx="4301728" cy="27728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Unpacking in 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89599" y="7217279"/>
            <a:ext cx="13108802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Assigns values from collection to corresponding variables</a:t>
            </a:r>
          </a:p>
        </p:txBody>
      </p:sp>
      <p:sp>
        <p:nvSpPr>
          <p:cNvPr name="AutoShape 8" id="8"/>
          <p:cNvSpPr/>
          <p:nvPr/>
        </p:nvSpPr>
        <p:spPr>
          <a:xfrm>
            <a:off x="4893410" y="2955318"/>
            <a:ext cx="3418750" cy="27728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  <p:transition spd="fast">
    <p:circl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0100"/>
            <a:ext cx="18288000" cy="8686800"/>
          </a:xfrm>
          <a:custGeom>
            <a:avLst/>
            <a:gdLst/>
            <a:ahLst/>
            <a:cxnLst/>
            <a:rect r="r" b="b" t="t" l="l"/>
            <a:pathLst>
              <a:path h="8686800" w="18288000">
                <a:moveTo>
                  <a:pt x="0" y="0"/>
                </a:moveTo>
                <a:lnTo>
                  <a:pt x="18288000" y="0"/>
                </a:lnTo>
                <a:lnTo>
                  <a:pt x="18288000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8847" y="1810612"/>
            <a:ext cx="1300408" cy="1300408"/>
          </a:xfrm>
          <a:custGeom>
            <a:avLst/>
            <a:gdLst/>
            <a:ahLst/>
            <a:cxnLst/>
            <a:rect r="r" b="b" t="t" l="l"/>
            <a:pathLst>
              <a:path h="1300408" w="1300408">
                <a:moveTo>
                  <a:pt x="0" y="0"/>
                </a:moveTo>
                <a:lnTo>
                  <a:pt x="1300408" y="0"/>
                </a:lnTo>
                <a:lnTo>
                  <a:pt x="1300408" y="1300408"/>
                </a:lnTo>
                <a:lnTo>
                  <a:pt x="0" y="1300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3016113" y="3509878"/>
            <a:ext cx="269074" cy="2828256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4879442" y="3360572"/>
            <a:ext cx="3086014" cy="2691118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041896" y="3590732"/>
            <a:ext cx="975945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4275688" y="3604492"/>
            <a:ext cx="3689768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med">
    <p:circle/>
  </p:transition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345" y="2909269"/>
            <a:ext cx="16195954" cy="1396901"/>
          </a:xfrm>
          <a:custGeom>
            <a:avLst/>
            <a:gdLst/>
            <a:ahLst/>
            <a:cxnLst/>
            <a:rect r="r" b="b" t="t" l="l"/>
            <a:pathLst>
              <a:path h="1396901" w="16195954">
                <a:moveTo>
                  <a:pt x="0" y="0"/>
                </a:moveTo>
                <a:lnTo>
                  <a:pt x="16195955" y="0"/>
                </a:lnTo>
                <a:lnTo>
                  <a:pt x="16195955" y="1396901"/>
                </a:lnTo>
                <a:lnTo>
                  <a:pt x="0" y="1396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3345" y="5964837"/>
            <a:ext cx="14131711" cy="1413171"/>
          </a:xfrm>
          <a:custGeom>
            <a:avLst/>
            <a:gdLst/>
            <a:ahLst/>
            <a:cxnLst/>
            <a:rect r="r" b="b" t="t" l="l"/>
            <a:pathLst>
              <a:path h="1413171" w="14131711">
                <a:moveTo>
                  <a:pt x="0" y="0"/>
                </a:moveTo>
                <a:lnTo>
                  <a:pt x="14131711" y="0"/>
                </a:lnTo>
                <a:lnTo>
                  <a:pt x="14131711" y="1413171"/>
                </a:lnTo>
                <a:lnTo>
                  <a:pt x="0" y="1413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840222" y="4809500"/>
            <a:ext cx="6607556" cy="3723844"/>
            <a:chOff x="0" y="0"/>
            <a:chExt cx="1740262" cy="9807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0262" cy="980766"/>
            </a:xfrm>
            <a:custGeom>
              <a:avLst/>
              <a:gdLst/>
              <a:ahLst/>
              <a:cxnLst/>
              <a:rect r="r" b="b" t="t" l="l"/>
              <a:pathLst>
                <a:path h="980766" w="1740262">
                  <a:moveTo>
                    <a:pt x="0" y="0"/>
                  </a:moveTo>
                  <a:lnTo>
                    <a:pt x="1740262" y="0"/>
                  </a:lnTo>
                  <a:lnTo>
                    <a:pt x="1740262" y="980766"/>
                  </a:lnTo>
                  <a:lnTo>
                    <a:pt x="0" y="980766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40262" cy="1028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Practice Question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3345" y="4825941"/>
            <a:ext cx="431613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  <a:spcBef>
                <a:spcPct val="0"/>
              </a:spcBef>
            </a:pPr>
            <a:r>
              <a:rPr lang="en-US" b="true" sz="3959" u="sng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Expected Output</a:t>
            </a:r>
          </a:p>
        </p:txBody>
      </p:sp>
      <p:sp>
        <p:nvSpPr>
          <p:cNvPr name="AutoShape 10" id="10"/>
          <p:cNvSpPr/>
          <p:nvPr/>
        </p:nvSpPr>
        <p:spPr>
          <a:xfrm>
            <a:off x="5897880" y="8111433"/>
            <a:ext cx="6492240" cy="0"/>
          </a:xfrm>
          <a:prstGeom prst="line">
            <a:avLst/>
          </a:prstGeom>
          <a:ln cap="flat" w="76200">
            <a:solidFill>
              <a:srgbClr val="FFFFFF"/>
            </a:solidFill>
            <a:prstDash val="lgDash"/>
            <a:headEnd type="arrow" len="sm" w="med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2013744" y="4835466"/>
            <a:ext cx="0" cy="3697878"/>
          </a:xfrm>
          <a:prstGeom prst="line">
            <a:avLst/>
          </a:prstGeom>
          <a:ln cap="flat" w="76200">
            <a:solidFill>
              <a:srgbClr val="FFFFFF"/>
            </a:solidFill>
            <a:prstDash val="lgDash"/>
            <a:headEnd type="arrow" len="sm" w="med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328" y="5789989"/>
            <a:ext cx="8594128" cy="17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92D050"/>
                </a:solidFill>
                <a:latin typeface="Helvetica"/>
                <a:ea typeface="Helvetica"/>
                <a:cs typeface="Helvetica"/>
                <a:sym typeface="Helvetica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9488" y="5313606"/>
            <a:ext cx="3810895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CS1-046,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CSIS Building,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Limerick,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http://ictlc.ul.ie/contactus</a:t>
            </a:r>
          </a:p>
        </p:txBody>
      </p:sp>
    </p:spTree>
  </p:cSld>
  <p:clrMapOvr>
    <a:masterClrMapping/>
  </p:clrMapOvr>
  <p:transition spd="med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What are functions?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7" y="2497775"/>
            <a:ext cx="967053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Block of code which only runs when it is called.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138709" y="1814042"/>
            <a:ext cx="6658917" cy="6658917"/>
            <a:chOff x="0" y="0"/>
            <a:chExt cx="8878556" cy="8878556"/>
          </a:xfrm>
        </p:grpSpPr>
        <p:sp>
          <p:nvSpPr>
            <p:cNvPr name="Freeform 6" id="6" descr="A green machine with a conveyor belt  AI-generated content may be incorrect."/>
            <p:cNvSpPr/>
            <p:nvPr/>
          </p:nvSpPr>
          <p:spPr>
            <a:xfrm flipH="false" flipV="false" rot="0">
              <a:off x="0" y="0"/>
              <a:ext cx="8878570" cy="8878570"/>
            </a:xfrm>
            <a:custGeom>
              <a:avLst/>
              <a:gdLst/>
              <a:ahLst/>
              <a:cxnLst/>
              <a:rect r="r" b="b" t="t" l="l"/>
              <a:pathLst>
                <a:path h="8878570" w="8878570">
                  <a:moveTo>
                    <a:pt x="0" y="0"/>
                  </a:moveTo>
                  <a:lnTo>
                    <a:pt x="8878570" y="0"/>
                  </a:lnTo>
                  <a:lnTo>
                    <a:pt x="8878570" y="8878570"/>
                  </a:lnTo>
                  <a:lnTo>
                    <a:pt x="0" y="8878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63347" y="4126611"/>
            <a:ext cx="9459603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Data known as parameters can be passed into a function.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3347" y="5753100"/>
            <a:ext cx="9545003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Can return data as a result (not mandatory).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Why use functions?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7" y="2497775"/>
            <a:ext cx="967053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Reusability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: Write code once, use it everywhere.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138709" y="1814042"/>
            <a:ext cx="6658917" cy="6658917"/>
            <a:chOff x="0" y="0"/>
            <a:chExt cx="8878556" cy="8878556"/>
          </a:xfrm>
        </p:grpSpPr>
        <p:sp>
          <p:nvSpPr>
            <p:cNvPr name="Freeform 6" id="6" descr="A green machine with a conveyor belt  AI-generated content may be incorrect."/>
            <p:cNvSpPr/>
            <p:nvPr/>
          </p:nvSpPr>
          <p:spPr>
            <a:xfrm flipH="false" flipV="false" rot="0">
              <a:off x="0" y="0"/>
              <a:ext cx="8878570" cy="8878570"/>
            </a:xfrm>
            <a:custGeom>
              <a:avLst/>
              <a:gdLst/>
              <a:ahLst/>
              <a:cxnLst/>
              <a:rect r="r" b="b" t="t" l="l"/>
              <a:pathLst>
                <a:path h="8878570" w="8878570">
                  <a:moveTo>
                    <a:pt x="0" y="0"/>
                  </a:moveTo>
                  <a:lnTo>
                    <a:pt x="8878570" y="0"/>
                  </a:lnTo>
                  <a:lnTo>
                    <a:pt x="8878570" y="8878570"/>
                  </a:lnTo>
                  <a:lnTo>
                    <a:pt x="0" y="8878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4194168"/>
            <a:ext cx="9412277" cy="15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Organization: 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Break down complex problems into smaller, manageable chunks.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3347" y="6373107"/>
            <a:ext cx="8373149" cy="15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Readability: 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Give a name to a block of code, making your logic easier to follow.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08652" y="3310309"/>
            <a:ext cx="14670696" cy="4196666"/>
            <a:chOff x="0" y="0"/>
            <a:chExt cx="19560928" cy="5595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60921" cy="5595493"/>
            </a:xfrm>
            <a:custGeom>
              <a:avLst/>
              <a:gdLst/>
              <a:ahLst/>
              <a:cxnLst/>
              <a:rect r="r" b="b" t="t" l="l"/>
              <a:pathLst>
                <a:path h="5595493" w="19560921">
                  <a:moveTo>
                    <a:pt x="0" y="0"/>
                  </a:moveTo>
                  <a:lnTo>
                    <a:pt x="19560921" y="0"/>
                  </a:lnTo>
                  <a:lnTo>
                    <a:pt x="19560921" y="5595493"/>
                  </a:lnTo>
                  <a:lnTo>
                    <a:pt x="0" y="5595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996310" y="2926300"/>
            <a:ext cx="3086100" cy="1699700"/>
            <a:chOff x="0" y="0"/>
            <a:chExt cx="812800" cy="4476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47658"/>
            </a:xfrm>
            <a:custGeom>
              <a:avLst/>
              <a:gdLst/>
              <a:ahLst/>
              <a:cxnLst/>
              <a:rect r="r" b="b" t="t" l="l"/>
              <a:pathLst>
                <a:path h="4476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47658"/>
                  </a:lnTo>
                  <a:lnTo>
                    <a:pt x="0" y="447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495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47446" y="2898572"/>
            <a:ext cx="3086100" cy="1699700"/>
            <a:chOff x="0" y="0"/>
            <a:chExt cx="812800" cy="4476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47658"/>
            </a:xfrm>
            <a:custGeom>
              <a:avLst/>
              <a:gdLst/>
              <a:ahLst/>
              <a:cxnLst/>
              <a:rect r="r" b="b" t="t" l="l"/>
              <a:pathLst>
                <a:path h="4476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47658"/>
                  </a:lnTo>
                  <a:lnTo>
                    <a:pt x="0" y="447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495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04486" y="2954028"/>
            <a:ext cx="3086100" cy="1699700"/>
            <a:chOff x="0" y="0"/>
            <a:chExt cx="812800" cy="4476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47658"/>
            </a:xfrm>
            <a:custGeom>
              <a:avLst/>
              <a:gdLst/>
              <a:ahLst/>
              <a:cxnLst/>
              <a:rect r="r" b="b" t="t" l="l"/>
              <a:pathLst>
                <a:path h="4476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47658"/>
                  </a:lnTo>
                  <a:lnTo>
                    <a:pt x="0" y="447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495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1410952" y="5408641"/>
            <a:ext cx="476156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060663" y="5394673"/>
            <a:ext cx="476156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3451557" y="4626386"/>
            <a:ext cx="562852" cy="782255"/>
            <a:chOff x="0" y="0"/>
            <a:chExt cx="148241" cy="2060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8241" cy="206026"/>
            </a:xfrm>
            <a:custGeom>
              <a:avLst/>
              <a:gdLst/>
              <a:ahLst/>
              <a:cxnLst/>
              <a:rect r="r" b="b" t="t" l="l"/>
              <a:pathLst>
                <a:path h="206026" w="148241">
                  <a:moveTo>
                    <a:pt x="0" y="0"/>
                  </a:moveTo>
                  <a:lnTo>
                    <a:pt x="148241" y="0"/>
                  </a:lnTo>
                  <a:lnTo>
                    <a:pt x="148241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dash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48241" cy="253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Anatomy of a function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344058" y="6094441"/>
            <a:ext cx="3086100" cy="1699700"/>
            <a:chOff x="0" y="0"/>
            <a:chExt cx="812800" cy="4476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447658"/>
            </a:xfrm>
            <a:custGeom>
              <a:avLst/>
              <a:gdLst/>
              <a:ahLst/>
              <a:cxnLst/>
              <a:rect r="r" b="b" t="t" l="l"/>
              <a:pathLst>
                <a:path h="4476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47658"/>
                  </a:lnTo>
                  <a:lnTo>
                    <a:pt x="0" y="447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495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398054" y="6094441"/>
            <a:ext cx="3549392" cy="1699700"/>
            <a:chOff x="0" y="0"/>
            <a:chExt cx="934819" cy="4476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34819" cy="447658"/>
            </a:xfrm>
            <a:custGeom>
              <a:avLst/>
              <a:gdLst/>
              <a:ahLst/>
              <a:cxnLst/>
              <a:rect r="r" b="b" t="t" l="l"/>
              <a:pathLst>
                <a:path h="447658" w="934819">
                  <a:moveTo>
                    <a:pt x="0" y="0"/>
                  </a:moveTo>
                  <a:lnTo>
                    <a:pt x="934819" y="0"/>
                  </a:lnTo>
                  <a:lnTo>
                    <a:pt x="934819" y="447658"/>
                  </a:lnTo>
                  <a:lnTo>
                    <a:pt x="0" y="447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934819" cy="495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>
            <a:off x="6064248" y="5420780"/>
            <a:ext cx="5346704" cy="0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4541306" y="5776661"/>
            <a:ext cx="1259303" cy="0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arrow" len="sm" w="med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49284.47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3217.5270" end="46225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5975.0000" end="41368.348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9831.6510" end="18525.63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DAG0fQu4f5U</dc:identifier>
  <dcterms:modified xsi:type="dcterms:W3CDTF">2011-08-01T06:04:30Z</dcterms:modified>
  <cp:revision>1</cp:revision>
  <dc:title>PMLF-S2V3-Functions</dc:title>
</cp:coreProperties>
</file>